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56" r:id="rId10"/>
    <p:sldId id="265" r:id="rId11"/>
    <p:sldId id="281" r:id="rId12"/>
    <p:sldId id="262" r:id="rId13"/>
    <p:sldId id="263" r:id="rId14"/>
    <p:sldId id="268" r:id="rId15"/>
    <p:sldId id="269" r:id="rId16"/>
    <p:sldId id="277" r:id="rId17"/>
    <p:sldId id="260" r:id="rId18"/>
    <p:sldId id="258" r:id="rId19"/>
    <p:sldId id="261" r:id="rId20"/>
    <p:sldId id="257" r:id="rId21"/>
    <p:sldId id="259" r:id="rId22"/>
    <p:sldId id="282" r:id="rId23"/>
    <p:sldId id="285" r:id="rId24"/>
    <p:sldId id="284" r:id="rId25"/>
    <p:sldId id="278" r:id="rId26"/>
    <p:sldId id="283" r:id="rId27"/>
    <p:sldId id="279" r:id="rId28"/>
    <p:sldId id="280" r:id="rId29"/>
    <p:sldId id="287" r:id="rId30"/>
    <p:sldId id="288" r:id="rId31"/>
    <p:sldId id="286" r:id="rId32"/>
    <p:sldId id="2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782499-55A1-44C9-A039-3ABD4366900E}"/>
              </a:ext>
            </a:extLst>
          </p:cNvPr>
          <p:cNvSpPr/>
          <p:nvPr/>
        </p:nvSpPr>
        <p:spPr>
          <a:xfrm>
            <a:off x="1073425" y="238540"/>
            <a:ext cx="9183758" cy="52081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Polyimides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Dr.widad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Salih</a:t>
            </a:r>
          </a:p>
        </p:txBody>
      </p:sp>
    </p:spTree>
    <p:extLst>
      <p:ext uri="{BB962C8B-B14F-4D97-AF65-F5344CB8AC3E}">
        <p14:creationId xmlns:p14="http://schemas.microsoft.com/office/powerpoint/2010/main" val="2211177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0591C7-198B-46C1-A7E9-FFA4895678B9}"/>
              </a:ext>
            </a:extLst>
          </p:cNvPr>
          <p:cNvSpPr/>
          <p:nvPr/>
        </p:nvSpPr>
        <p:spPr>
          <a:xfrm>
            <a:off x="702364" y="132522"/>
            <a:ext cx="10787269" cy="1669774"/>
          </a:xfrm>
          <a:prstGeom prst="rect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There are two steps to preparation of polyimides , first formation of polyamic acid ,second convert polyamic acid to polyimides via cyclodehydration reaction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21F12F-A2D4-4EBA-A3DD-744EC1776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05" y="2000198"/>
            <a:ext cx="9303026" cy="2461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F0418F-32C5-4B94-9B14-0A1CAD6B2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705" y="4659900"/>
            <a:ext cx="9303026" cy="193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67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5627B7-0334-4B72-BAB1-0D21ACC8B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22" y="124239"/>
            <a:ext cx="10402956" cy="3732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06C449-D6EC-468E-8113-57EFA8002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22" y="4051851"/>
            <a:ext cx="10402956" cy="257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30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2DFCA0-4EE8-4175-957F-F68A17FBAD8F}"/>
              </a:ext>
            </a:extLst>
          </p:cNvPr>
          <p:cNvSpPr/>
          <p:nvPr/>
        </p:nvSpPr>
        <p:spPr>
          <a:xfrm>
            <a:off x="3710609" y="106017"/>
            <a:ext cx="4969565" cy="728869"/>
          </a:xfrm>
          <a:prstGeom prst="rect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Synthesis of Polyimides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6DA0FB-5EE4-4080-A8D5-70AE2ABD3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81" y="1838944"/>
            <a:ext cx="10469218" cy="18888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207861-C882-4E0E-BC94-6B4247B6346D}"/>
              </a:ext>
            </a:extLst>
          </p:cNvPr>
          <p:cNvSpPr/>
          <p:nvPr/>
        </p:nvSpPr>
        <p:spPr>
          <a:xfrm>
            <a:off x="960781" y="990390"/>
            <a:ext cx="6712227" cy="728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1- from dianhydride with diisocyanate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364285-84E2-42F3-A62D-CE51FC66F4BF}"/>
              </a:ext>
            </a:extLst>
          </p:cNvPr>
          <p:cNvSpPr/>
          <p:nvPr/>
        </p:nvSpPr>
        <p:spPr>
          <a:xfrm>
            <a:off x="960781" y="3847479"/>
            <a:ext cx="6712227" cy="728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2- from diimides with dihalides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E7D80-6AB4-4FD2-A50B-68A0D43D8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81" y="4731852"/>
            <a:ext cx="10469218" cy="173292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1191910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DC7642-CFB9-40A5-929E-4041420352B7}"/>
              </a:ext>
            </a:extLst>
          </p:cNvPr>
          <p:cNvSpPr/>
          <p:nvPr/>
        </p:nvSpPr>
        <p:spPr>
          <a:xfrm>
            <a:off x="265043" y="319495"/>
            <a:ext cx="1142337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reaction is accompanied by the separation of hydrogen halide, so that an acid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acceptor is needed to catalyze the reaction, which is carried out in polar solvents at high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[115]. Aromatic dihalides are not suitable reactants for this reaction, unless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activated dihaloaromatic monomers are used 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8B1B55-FB43-4DBC-A8BE-BAF38564B616}"/>
              </a:ext>
            </a:extLst>
          </p:cNvPr>
          <p:cNvSpPr/>
          <p:nvPr/>
        </p:nvSpPr>
        <p:spPr>
          <a:xfrm>
            <a:off x="265043" y="1652998"/>
            <a:ext cx="6712227" cy="728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3- </a:t>
            </a:r>
            <a:r>
              <a:rPr lang="en-US" sz="2400" b="1" dirty="0" err="1">
                <a:solidFill>
                  <a:schemeClr val="bg1"/>
                </a:solidFill>
              </a:rPr>
              <a:t>Aminolysis</a:t>
            </a:r>
            <a:r>
              <a:rPr lang="en-US" sz="2400" b="1" dirty="0">
                <a:solidFill>
                  <a:schemeClr val="bg1"/>
                </a:solidFill>
              </a:rPr>
              <a:t> of diimides with diamines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70C1BE-3EA7-4582-B871-32FE5D0D9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" y="2741335"/>
            <a:ext cx="11423374" cy="32486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319924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2D8714-46F8-4921-A6FD-44397217320A}"/>
              </a:ext>
            </a:extLst>
          </p:cNvPr>
          <p:cNvSpPr/>
          <p:nvPr/>
        </p:nvSpPr>
        <p:spPr>
          <a:xfrm>
            <a:off x="344556" y="142252"/>
            <a:ext cx="6712227" cy="5733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4- Transimidization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D63B48-F4B9-42C9-91EC-A58251E81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6" y="848139"/>
            <a:ext cx="11330609" cy="2186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AC251B-30C0-47BC-95BE-C55417AA7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56" y="3167268"/>
            <a:ext cx="11330609" cy="251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24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93D023-2BBD-4060-AC78-CA35E1207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" y="132522"/>
            <a:ext cx="11012556" cy="364434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1382914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3194F7-9043-4FA9-80AE-7DD665E2F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95" y="152192"/>
            <a:ext cx="11582400" cy="31177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F9D72C-8402-467F-8E7C-0E85E3CD2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95" y="3588027"/>
            <a:ext cx="11582399" cy="2998303"/>
          </a:xfrm>
          <a:prstGeom prst="rect">
            <a:avLst/>
          </a:prstGeom>
          <a:solidFill>
            <a:srgbClr val="FF00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2970268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2BF5A2-ADEA-4BA4-B6D1-9BCD5ECA5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132522"/>
            <a:ext cx="11304105" cy="63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19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30EFAB-C93D-45B3-8E46-15EBE88A1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3" y="410816"/>
            <a:ext cx="11052312" cy="598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24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18000E-AA7F-41FA-9861-7913D6181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52" y="371061"/>
            <a:ext cx="10455965" cy="613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9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E0AD33-CFD8-4445-A3C6-D15AD2243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304800"/>
            <a:ext cx="11343861" cy="60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05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0909A7-1F84-4D54-893C-90615F8F8CD5}"/>
              </a:ext>
            </a:extLst>
          </p:cNvPr>
          <p:cNvSpPr/>
          <p:nvPr/>
        </p:nvSpPr>
        <p:spPr>
          <a:xfrm>
            <a:off x="2332383" y="132522"/>
            <a:ext cx="7779026" cy="728869"/>
          </a:xfrm>
          <a:prstGeom prst="rect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One-step Polycondensation. Thermoplastic Polyimides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197127-320A-4E29-8540-A1D04BB88A53}"/>
              </a:ext>
            </a:extLst>
          </p:cNvPr>
          <p:cNvSpPr/>
          <p:nvPr/>
        </p:nvSpPr>
        <p:spPr>
          <a:xfrm>
            <a:off x="265043" y="1035112"/>
            <a:ext cx="1166191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dvTimes"/>
              </a:rPr>
              <a:t>As mentioned before, the first generation of fully aromatic homopolyimides, could be used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dvTimes"/>
              </a:rPr>
              <a:t>only in a few application because they had to be applied in the form of soluble polygamic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dvTimes"/>
              </a:rPr>
              <a:t>acids, what limited the materials to be transformed almost exclusively into films or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dvTimes"/>
              </a:rPr>
              <a:t>coatings. They all had to be synthesized by a two-step method</a:t>
            </a:r>
            <a:r>
              <a:rPr lang="en-US" dirty="0">
                <a:latin typeface="AdvTimes"/>
              </a:rPr>
              <a:t>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616665-50AE-4A89-B095-9BA28941CCE6}"/>
              </a:ext>
            </a:extLst>
          </p:cNvPr>
          <p:cNvSpPr/>
          <p:nvPr/>
        </p:nvSpPr>
        <p:spPr>
          <a:xfrm>
            <a:off x="265044" y="2542475"/>
            <a:ext cx="11661912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dvTimes"/>
              </a:rPr>
              <a:t>polypyromellitimides. Molecular stiffness, high polarity and high intermolecular association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dvTimes"/>
              </a:rPr>
              <a:t>forces (high density of cohesive energy) make these polymers virtually insoluble in any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dvTimes"/>
              </a:rPr>
              <a:t>organic medium, and shift up the transition temperatures well over the decomposition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dvTimes"/>
              </a:rPr>
              <a:t>temperatures. Thus, the strategies to novel processable aromatic polyimides have </a:t>
            </a:r>
            <a:r>
              <a:rPr lang="en-US" b="1" dirty="0" err="1">
                <a:solidFill>
                  <a:schemeClr val="bg1"/>
                </a:solidFill>
                <a:latin typeface="AdvTimes"/>
              </a:rPr>
              <a:t>focussed</a:t>
            </a:r>
            <a:endParaRPr lang="en-US" b="1" dirty="0">
              <a:solidFill>
                <a:schemeClr val="bg1"/>
              </a:solidFill>
              <a:latin typeface="AdvTimes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AdvTimes"/>
              </a:rPr>
              <a:t>on chemical modifications, mainly by preparing new monomers, that provide less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dvTimes"/>
              </a:rPr>
              <a:t>molecular order, torsional mobility and lower intermolecular bonding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152AAF-4C71-4517-97CE-58E70AC3F543}"/>
              </a:ext>
            </a:extLst>
          </p:cNvPr>
          <p:cNvSpPr/>
          <p:nvPr/>
        </p:nvSpPr>
        <p:spPr>
          <a:xfrm>
            <a:off x="265044" y="4417154"/>
            <a:ext cx="11661912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dvTimes"/>
              </a:rPr>
              <a:t>From the various alternatives to design novel processable polyimides some general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dvTimes"/>
              </a:rPr>
              <a:t>approaches have been universally adopted: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dvMT_SY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dvTimes"/>
              </a:rPr>
              <a:t>Introduction of flexible linkages, which reduces chain stiffness.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dvMT_SY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dvTimes"/>
              </a:rPr>
              <a:t>Introduction of side substituents, which helps for separation of polymer chains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dvTimes"/>
              </a:rPr>
              <a:t>and hinder molecular packing and crystallization.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dvMT_SY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dvTimes"/>
              </a:rPr>
              <a:t>Use of 1,3-substituted instead of 1,4-substituted monomers, and/or asymmetric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dvTimes"/>
              </a:rPr>
              <a:t>monomers, which lower regularity and molecular ordering.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dvMT_SY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dvTimes"/>
              </a:rPr>
              <a:t>Preparation of co-polyimides from two or more dianhydrides or diamines.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13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FC4C17-7F92-4EF0-8AAE-F0541F807A95}"/>
              </a:ext>
            </a:extLst>
          </p:cNvPr>
          <p:cNvSpPr/>
          <p:nvPr/>
        </p:nvSpPr>
        <p:spPr>
          <a:xfrm>
            <a:off x="503583" y="326768"/>
            <a:ext cx="1152939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dvTimes"/>
              </a:rPr>
              <a:t>Many different linkages have been introduced with these purposes, but the most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dvTimes"/>
              </a:rPr>
              <a:t>promising are: –O–, C</a:t>
            </a:r>
            <a:r>
              <a:rPr lang="en-US" b="1" dirty="0">
                <a:solidFill>
                  <a:schemeClr val="bg1"/>
                </a:solidFill>
                <a:latin typeface="AdvMT_SY"/>
              </a:rPr>
              <a:t>¼</a:t>
            </a:r>
            <a:r>
              <a:rPr lang="en-US" b="1" dirty="0">
                <a:solidFill>
                  <a:schemeClr val="bg1"/>
                </a:solidFill>
                <a:latin typeface="AdvTimes"/>
              </a:rPr>
              <a:t>O, –S–, –SO</a:t>
            </a:r>
            <a:r>
              <a:rPr lang="en-US" sz="800" b="1" dirty="0">
                <a:solidFill>
                  <a:schemeClr val="bg1"/>
                </a:solidFill>
                <a:latin typeface="AdvTimes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AdvTimes"/>
              </a:rPr>
              <a:t>–, –C(CH</a:t>
            </a:r>
            <a:r>
              <a:rPr lang="en-US" sz="800" b="1" dirty="0">
                <a:solidFill>
                  <a:schemeClr val="bg1"/>
                </a:solidFill>
                <a:latin typeface="AdvTimes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AdvTimes"/>
              </a:rPr>
              <a:t>)</a:t>
            </a:r>
            <a:r>
              <a:rPr lang="en-US" sz="800" b="1" dirty="0">
                <a:solidFill>
                  <a:schemeClr val="bg1"/>
                </a:solidFill>
                <a:latin typeface="AdvTimes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AdvTimes"/>
              </a:rPr>
              <a:t>–, –CH</a:t>
            </a:r>
            <a:r>
              <a:rPr lang="en-US" sz="800" b="1" dirty="0">
                <a:solidFill>
                  <a:schemeClr val="bg1"/>
                </a:solidFill>
                <a:latin typeface="AdvTimes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AdvTimes"/>
              </a:rPr>
              <a:t>–, –CHOH–, and –C(CF</a:t>
            </a:r>
            <a:r>
              <a:rPr lang="en-US" sz="800" b="1" dirty="0">
                <a:solidFill>
                  <a:schemeClr val="bg1"/>
                </a:solidFill>
                <a:latin typeface="AdvTimes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AdvTimes"/>
              </a:rPr>
              <a:t>)</a:t>
            </a:r>
            <a:r>
              <a:rPr lang="en-US" sz="800" b="1" dirty="0">
                <a:solidFill>
                  <a:schemeClr val="bg1"/>
                </a:solidFill>
                <a:latin typeface="AdvTimes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AdvTimes"/>
              </a:rPr>
              <a:t>–.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dvTimes"/>
              </a:rPr>
              <a:t>These bonding groups may be located on the dianhydride, on the diamine or on both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dvTimes"/>
              </a:rPr>
              <a:t>monomers, or they can even be formed during the polycondensation reaction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55B6ED-0114-467F-8C09-5E334E02E5CF}"/>
              </a:ext>
            </a:extLst>
          </p:cNvPr>
          <p:cNvSpPr/>
          <p:nvPr/>
        </p:nvSpPr>
        <p:spPr>
          <a:xfrm>
            <a:off x="503583" y="1720840"/>
            <a:ext cx="11529391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dvTimes"/>
              </a:rPr>
              <a:t>From the various alternatives to design novel processable polyimides some general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dvTimes"/>
              </a:rPr>
              <a:t>approaches have been universally adopted: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dvMT_SY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dvTimes"/>
              </a:rPr>
              <a:t>Introduction of flexible linkages, which reduces chain stiffness.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dvMT_SY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dvTimes"/>
              </a:rPr>
              <a:t>Introduction of side substituents, which helps for separation of polymer chains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dvTimes"/>
              </a:rPr>
              <a:t>and hinder molecular packing and crystallization.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dvMT_SY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dvTimes"/>
              </a:rPr>
              <a:t>Use of 1,3-substituted instead of 1,4-substituted monomers, and/or asymmetric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dvTimes"/>
              </a:rPr>
              <a:t>monomers, which lower regularity and molecular ordering.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dvMT_SY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dvTimes"/>
              </a:rPr>
              <a:t>Preparation of co-polyimides from two or more dianhydrides or diamines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17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01AC9A-6DDF-4D97-B56C-F813C92DC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5774"/>
            <a:ext cx="10774017" cy="64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90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25589D-DB69-4E2E-885C-24AECDCD0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2" y="437322"/>
            <a:ext cx="11357113" cy="59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43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D12596-A84E-4C49-8496-77CD6C0D0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1" y="424070"/>
            <a:ext cx="11396869" cy="59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95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9E2A19-E63D-44A5-9E92-B05AA3122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69" y="390318"/>
            <a:ext cx="11343861" cy="46190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162760-5AD8-49FB-A87E-BABA666390D5}"/>
              </a:ext>
            </a:extLst>
          </p:cNvPr>
          <p:cNvSpPr/>
          <p:nvPr/>
        </p:nvSpPr>
        <p:spPr>
          <a:xfrm>
            <a:off x="424069" y="5208104"/>
            <a:ext cx="11198088" cy="10734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Q: Give an example of thermoplastic polyimides?</a:t>
            </a:r>
          </a:p>
        </p:txBody>
      </p:sp>
    </p:spTree>
    <p:extLst>
      <p:ext uri="{BB962C8B-B14F-4D97-AF65-F5344CB8AC3E}">
        <p14:creationId xmlns:p14="http://schemas.microsoft.com/office/powerpoint/2010/main" val="710979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F673A8-342A-4FF5-A1DF-9636070FA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8" y="583096"/>
            <a:ext cx="11264348" cy="536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03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241544-AB8B-485F-AFA1-3BADFF8A6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9" y="384312"/>
            <a:ext cx="11330608" cy="60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0CE58C-A8C9-4636-B770-9DDDF4CDD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3" y="371062"/>
            <a:ext cx="10230678" cy="601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04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346703-AE82-4A1D-9729-268674C13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2" y="437322"/>
            <a:ext cx="10707756" cy="58044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90E861-E445-405D-950F-62A1BC3C65D1}"/>
              </a:ext>
            </a:extLst>
          </p:cNvPr>
          <p:cNvSpPr/>
          <p:nvPr/>
        </p:nvSpPr>
        <p:spPr>
          <a:xfrm>
            <a:off x="1046922" y="5499652"/>
            <a:ext cx="1113182" cy="2915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08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59EE6F-A433-4D7C-9A6A-50A27ED58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8" y="503583"/>
            <a:ext cx="10455964" cy="59634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08642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6D9C7C-BA93-4EE1-930A-EB0C940FE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" y="427590"/>
            <a:ext cx="10628243" cy="30014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F05A18-1815-4315-949B-B4D169692D6F}"/>
              </a:ext>
            </a:extLst>
          </p:cNvPr>
          <p:cNvSpPr/>
          <p:nvPr/>
        </p:nvSpPr>
        <p:spPr>
          <a:xfrm>
            <a:off x="1060174" y="715617"/>
            <a:ext cx="291548" cy="3313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D82C64-B949-494D-A70C-A4BC295B3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7" y="3662776"/>
            <a:ext cx="10628243" cy="2447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4A6BED-9284-4A4F-A12E-4CFF50BD76CA}"/>
              </a:ext>
            </a:extLst>
          </p:cNvPr>
          <p:cNvSpPr/>
          <p:nvPr/>
        </p:nvSpPr>
        <p:spPr>
          <a:xfrm>
            <a:off x="1060174" y="3843130"/>
            <a:ext cx="291548" cy="2517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98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yimide - flexible electronics.jpg">
            <a:extLst>
              <a:ext uri="{FF2B5EF4-FFF2-40B4-BE49-F238E27FC236}">
                <a16:creationId xmlns:a16="http://schemas.microsoft.com/office/drawing/2014/main" id="{894D8EC3-7D7F-4467-861F-A5473B36C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52414"/>
            <a:ext cx="9525000" cy="544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173F65-E0F6-47E7-ACB1-26C56966AFF4}"/>
              </a:ext>
            </a:extLst>
          </p:cNvPr>
          <p:cNvSpPr/>
          <p:nvPr/>
        </p:nvSpPr>
        <p:spPr>
          <a:xfrm>
            <a:off x="1333500" y="5959255"/>
            <a:ext cx="95250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3A4056"/>
                </a:solidFill>
                <a:latin typeface="Open Sans"/>
              </a:rPr>
              <a:t>Polyimide is used as a substrate for flexible electronics and flexible solar cells.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0769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3160DD-7FC6-488E-B081-BBAE48EA8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96" y="742122"/>
            <a:ext cx="10972799" cy="56454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D4E652-51B9-44FB-A069-4154CD5A9255}"/>
              </a:ext>
            </a:extLst>
          </p:cNvPr>
          <p:cNvSpPr/>
          <p:nvPr/>
        </p:nvSpPr>
        <p:spPr>
          <a:xfrm>
            <a:off x="649357" y="1192696"/>
            <a:ext cx="3564834" cy="675861"/>
          </a:xfrm>
          <a:prstGeom prst="rect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93016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5E13C8-1B2B-487C-995B-EB79947FC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9" y="556591"/>
            <a:ext cx="11105322" cy="575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82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EE0AF1-821F-4D3F-BB35-75FDAC9DF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4" y="318053"/>
            <a:ext cx="11025808" cy="59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76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BCA788-CBE4-4921-BFB7-0B74FA21A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5" y="450575"/>
            <a:ext cx="11264348" cy="55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3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422C99-D1E1-4C6E-A05A-A050CCA6E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65" y="357809"/>
            <a:ext cx="9965635" cy="56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00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77915B-7F5B-4740-8F63-68AD9EB4D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38" y="1252331"/>
            <a:ext cx="10800522" cy="540688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CA0DD74-97BE-4CED-AE53-19E9B144C2BB}"/>
              </a:ext>
            </a:extLst>
          </p:cNvPr>
          <p:cNvSpPr/>
          <p:nvPr/>
        </p:nvSpPr>
        <p:spPr>
          <a:xfrm>
            <a:off x="1504121" y="198784"/>
            <a:ext cx="9183758" cy="9674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 of Polyimides</a:t>
            </a:r>
            <a:endParaRPr lang="en-US" sz="3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47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580AC3-2199-494C-88BD-291C9F6E0902}"/>
              </a:ext>
            </a:extLst>
          </p:cNvPr>
          <p:cNvSpPr/>
          <p:nvPr/>
        </p:nvSpPr>
        <p:spPr>
          <a:xfrm>
            <a:off x="384313" y="145919"/>
            <a:ext cx="11502887" cy="22467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dvTimes"/>
              </a:rPr>
              <a:t>Polyimides are polymers incorporating the imide group in their repeating unit, either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dvTimes"/>
              </a:rPr>
              <a:t>as an open chain or as closed rings. However, only cyclic imides are actually of interest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dvTimes"/>
              </a:rPr>
              <a:t>concerning polymer chemistry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2F7836-BD5B-4381-A0E7-73F8DE58EB51}"/>
              </a:ext>
            </a:extLst>
          </p:cNvPr>
          <p:cNvSpPr/>
          <p:nvPr/>
        </p:nvSpPr>
        <p:spPr>
          <a:xfrm>
            <a:off x="384313" y="2613418"/>
            <a:ext cx="11502887" cy="35394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dvTimes"/>
              </a:rPr>
              <a:t>In a list of applications of polyimides, the following should be included: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dvMT_SY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dvTimes"/>
              </a:rPr>
              <a:t>Insulating films, coatings and laminates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dvMT_SY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dvTimes"/>
              </a:rPr>
              <a:t>Molded parts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dvMT_SY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dvTimes"/>
              </a:rPr>
              <a:t>Structural adhesives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dvMT_SY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dvTimes"/>
              </a:rPr>
              <a:t>Insulating foams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dvMT_SY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dvTimes"/>
              </a:rPr>
              <a:t>High-modulus fibers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dvMT_SY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dvTimes"/>
              </a:rPr>
              <a:t>High-temperature composites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dvMT_SY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dvTimes"/>
              </a:rPr>
              <a:t>Perm selective membranes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99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221</TotalTime>
  <Words>579</Words>
  <Application>Microsoft Office PowerPoint</Application>
  <PresentationFormat>Widescreen</PresentationFormat>
  <Paragraphs>59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AdvMT_SY</vt:lpstr>
      <vt:lpstr>AdvTimes</vt:lpstr>
      <vt:lpstr>Arial</vt:lpstr>
      <vt:lpstr>Open Sans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26</cp:revision>
  <dcterms:created xsi:type="dcterms:W3CDTF">2022-11-02T17:50:09Z</dcterms:created>
  <dcterms:modified xsi:type="dcterms:W3CDTF">2022-11-09T17:18:47Z</dcterms:modified>
</cp:coreProperties>
</file>